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57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95A04-F761-46AC-8FF9-7AF8DA5537EE}" type="datetimeFigureOut">
              <a:rPr lang="zh-TW" altLang="en-US" smtClean="0"/>
              <a:t>2024/5/22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84205-D5F1-48EC-A291-6E35EF5DC6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88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5278C0-7B82-422B-AA1D-B407D8089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21B426D-C359-4C25-91BD-E4947DEDC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CFF49D-6F4E-4A0B-A91B-C33435B6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DB06-98D8-4281-899B-CB8F7F8D8646}" type="datetimeFigureOut">
              <a:rPr lang="zh-TW" altLang="en-US" smtClean="0"/>
              <a:t>2024/5/22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592697-55AF-43F8-81BF-2189D76F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570737-B177-4053-BBB7-38C4A16B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300-364D-4249-8D05-51FD8FB05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21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CD0C53-5498-44DD-9076-8E5AF010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0CC2504-5BA8-4E76-890E-53353F2E5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C33463-949A-434B-9995-39877AD0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DB06-98D8-4281-899B-CB8F7F8D8646}" type="datetimeFigureOut">
              <a:rPr lang="zh-TW" altLang="en-US" smtClean="0"/>
              <a:t>2024/5/22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04825A-DAF9-471D-98F0-6D0B8D45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E537-1274-4D0C-BE10-CE5E117C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300-364D-4249-8D05-51FD8FB05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65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62610E0-F1AB-498F-BFCF-EAF5DA520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16522D1-8A7E-4AEF-AB6C-2DBD68325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31BDB3-5783-4738-87C1-2B7A5293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DB06-98D8-4281-899B-CB8F7F8D8646}" type="datetimeFigureOut">
              <a:rPr lang="zh-TW" altLang="en-US" smtClean="0"/>
              <a:t>2024/5/22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B5B819-CF63-4B55-9601-7C8B4E02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A6F729-14E0-42AD-BCDB-AAAFE632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300-364D-4249-8D05-51FD8FB05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1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B59772-417B-4CF2-B725-CC6F8BCF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1C5376-1DEB-459E-A5E0-FA75187D0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348C85-76F6-47EF-B7CC-1C26EE41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DB06-98D8-4281-899B-CB8F7F8D8646}" type="datetimeFigureOut">
              <a:rPr lang="zh-TW" altLang="en-US" smtClean="0"/>
              <a:t>2024/5/22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D50725-8258-45B6-958F-6AC71853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2A368D-95D7-4ABC-9CFD-B798C58B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300-364D-4249-8D05-51FD8FB05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84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037AF6-2D8D-4B59-B876-8CCD8F2E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D891FDB-F490-426B-A16C-4BC76CB05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BF6FFB-7215-4990-90F4-AC9E7B63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DB06-98D8-4281-899B-CB8F7F8D8646}" type="datetimeFigureOut">
              <a:rPr lang="zh-TW" altLang="en-US" smtClean="0"/>
              <a:t>2024/5/22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05286A-31E6-4545-897B-BD177ADC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8A6E0F-7FAE-4C4D-85F8-27E16D8A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300-364D-4249-8D05-51FD8FB05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99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ECC67E-4C6C-4C96-937A-C6BC7D98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01AEB6-2434-4CCF-83FA-8B80844FE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307D9B4-5773-4E57-8B3F-282FA7737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954CDC4-BF38-415A-ABBF-1E893969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DB06-98D8-4281-899B-CB8F7F8D8646}" type="datetimeFigureOut">
              <a:rPr lang="zh-TW" altLang="en-US" smtClean="0"/>
              <a:t>2024/5/22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EB5D44-E793-4BD2-9CCE-067BAADE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C4C69D4-A2D2-4A5C-A0EE-1E2D6536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300-364D-4249-8D05-51FD8FB05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25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B1B61C-2534-4388-9564-51AC7B79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CD34DCC-6C6B-4727-B6FB-DD8B99350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93AF65-A083-4B0E-81B0-979F1D66D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286120-27AD-4644-9E42-DA3121C9B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E6FAD59-7523-4D0D-9A3E-95A6FE3CF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51BEF7F-1565-42A7-8E6F-6CF74E4CC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DB06-98D8-4281-899B-CB8F7F8D8646}" type="datetimeFigureOut">
              <a:rPr lang="zh-TW" altLang="en-US" smtClean="0"/>
              <a:t>2024/5/22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53F9019-6C29-434B-9E70-39955CBD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6825C07-59B9-4D5C-9FB6-C6A1918A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300-364D-4249-8D05-51FD8FB05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28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756A95-C348-43DD-88A0-3D2F05DAB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62E6393-DD23-4E27-9373-E04350D5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DB06-98D8-4281-899B-CB8F7F8D8646}" type="datetimeFigureOut">
              <a:rPr lang="zh-TW" altLang="en-US" smtClean="0"/>
              <a:t>2024/5/22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86C9121-A72E-4EB9-8174-8B455176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E47CBE-DB37-4B3F-8B13-32C18A67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300-364D-4249-8D05-51FD8FB05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5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1847474-B8E4-4929-9836-C6DA66D3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DB06-98D8-4281-899B-CB8F7F8D8646}" type="datetimeFigureOut">
              <a:rPr lang="zh-TW" altLang="en-US" smtClean="0"/>
              <a:t>2024/5/22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B3B5CFA-A9E8-4E33-9083-F4724A9E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989C3D1-590B-4903-B81F-2A21B90D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300-364D-4249-8D05-51FD8FB05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411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02EEAC-8F4C-4F74-8D52-42734707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FB6C8D-D326-4FE9-B87A-86B47059C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31F83A-AD69-4746-8715-9F8BD42FA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F18CF4-01C7-42F1-A18C-2F184BB3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DB06-98D8-4281-899B-CB8F7F8D8646}" type="datetimeFigureOut">
              <a:rPr lang="zh-TW" altLang="en-US" smtClean="0"/>
              <a:t>2024/5/22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6009B4B-6317-44F3-8254-4D46EF8B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FE7B5A-0630-4D99-8ACD-1CBCAE24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300-364D-4249-8D05-51FD8FB05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1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C063B6-B5A1-40BC-905A-63BBCF27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E1A46C4-8FD3-4CDA-82F2-15556B786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70496D4-4031-4E7B-B18E-FC9B12C90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D574F12-CAD6-4EBD-A068-15D66DC9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DB06-98D8-4281-899B-CB8F7F8D8646}" type="datetimeFigureOut">
              <a:rPr lang="zh-TW" altLang="en-US" smtClean="0"/>
              <a:t>2024/5/22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EA324D8-67AD-4428-AD9B-FB501FC4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C6E0B6-4010-4F14-B4B3-FAEB1940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300-364D-4249-8D05-51FD8FB05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50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B0A61E3-22C5-479A-89B2-073FD1B3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0CF1B95-B8E6-422C-A912-59AA32989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35C7B2-3888-487D-8B5E-165EDA6D4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DDB06-98D8-4281-899B-CB8F7F8D8646}" type="datetimeFigureOut">
              <a:rPr lang="zh-TW" altLang="en-US" smtClean="0"/>
              <a:t>2024/5/22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65B86D-7B99-441B-A353-53900FFFB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AD2553-CA1B-4199-9E37-B634F79C5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FA300-364D-4249-8D05-51FD8FB05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94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dcert.moe.gov.tw/uploa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6" descr="朝陽科技大學校徽，勤學、敦品、力行">
            <a:extLst>
              <a:ext uri="{FF2B5EF4-FFF2-40B4-BE49-F238E27FC236}">
                <a16:creationId xmlns:a16="http://schemas.microsoft.com/office/drawing/2014/main" id="{C496CAF0-D1F3-4262-8757-9391D17862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04503" y="36876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DE6981D-28D4-4A91-BEBA-6DD90E605F69}"/>
              </a:ext>
            </a:extLst>
          </p:cNvPr>
          <p:cNvSpPr txBox="1"/>
          <p:nvPr/>
        </p:nvSpPr>
        <p:spPr>
          <a:xfrm>
            <a:off x="3404400" y="2707398"/>
            <a:ext cx="538319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朝陽科技大學</a:t>
            </a:r>
            <a:endParaRPr lang="en-US" altLang="zh-TW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800"/>
              </a:spcBef>
            </a:pP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數位學位證</a:t>
            </a:r>
            <a:r>
              <a:rPr lang="en-US" altLang="zh-TW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r>
              <a:rPr lang="en-US" altLang="zh-TW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endParaRPr lang="en-US" altLang="zh-TW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800"/>
              </a:spcBef>
            </a:pP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使用說明</a:t>
            </a:r>
          </a:p>
        </p:txBody>
      </p:sp>
      <p:pic>
        <p:nvPicPr>
          <p:cNvPr id="1032" name="Picture 8" descr="https://secret.cyut.edu.tw/var/file/58/1058/img/935307992.jpg">
            <a:extLst>
              <a:ext uri="{FF2B5EF4-FFF2-40B4-BE49-F238E27FC236}">
                <a16:creationId xmlns:a16="http://schemas.microsoft.com/office/drawing/2014/main" id="{B8F0614A-5DC8-418B-8895-6BFB7B69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74" y="678550"/>
            <a:ext cx="1800851" cy="18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2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2FA1E404-7411-4A2F-8FDC-4E1CF383F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85" t="18316" r="6818" b="16948"/>
          <a:stretch/>
        </p:blipFill>
        <p:spPr>
          <a:xfrm>
            <a:off x="6844147" y="1939635"/>
            <a:ext cx="5347853" cy="356523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319C251-1A94-47C5-8FC6-F3230E144847}"/>
              </a:ext>
            </a:extLst>
          </p:cNvPr>
          <p:cNvSpPr/>
          <p:nvPr/>
        </p:nvSpPr>
        <p:spPr>
          <a:xfrm>
            <a:off x="391421" y="364958"/>
            <a:ext cx="11698980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畢業離校流程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200"/>
              </a:lnSpc>
            </a:pP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200"/>
              </a:lnSpc>
            </a:pP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360"/>
              </a:lnSpc>
              <a:spcBef>
                <a:spcPts val="1800"/>
              </a:spcBef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一、領取紙本學位證書流程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715963">
              <a:lnSpc>
                <a:spcPts val="3360"/>
              </a:lnSpc>
              <a:spcBef>
                <a:spcPts val="600"/>
              </a:spcBef>
            </a:pP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  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學生資訊系統 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新生及畢業生專區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989013">
              <a:lnSpc>
                <a:spcPts val="3360"/>
              </a:lnSpc>
              <a:spcBef>
                <a:spcPts val="300"/>
              </a:spcBef>
            </a:pP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離校手續管制關卡   完成離校代辦事項</a:t>
            </a:r>
            <a:endParaRPr lang="en-US" altLang="zh-TW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989013">
              <a:lnSpc>
                <a:spcPts val="3360"/>
              </a:lnSpc>
              <a:spcBef>
                <a:spcPts val="300"/>
              </a:spcBef>
            </a:pP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(1)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歸還學位服、繳清學雜</a:t>
            </a: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</a:t>
            </a: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費等費用</a:t>
            </a:r>
            <a:endParaRPr lang="en-US" altLang="zh-TW" sz="2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989013">
              <a:lnSpc>
                <a:spcPts val="3360"/>
              </a:lnSpc>
              <a:spcBef>
                <a:spcPts val="300"/>
              </a:spcBef>
            </a:pP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(2)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線上填寫校友資料</a:t>
            </a:r>
            <a:endParaRPr lang="en-US" altLang="zh-TW" sz="2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989013">
              <a:lnSpc>
                <a:spcPts val="3360"/>
              </a:lnSpc>
              <a:spcBef>
                <a:spcPts val="300"/>
              </a:spcBef>
            </a:pP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(3)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還清圖書與繳清罰款</a:t>
            </a:r>
            <a:endParaRPr lang="en-US" altLang="zh-TW" sz="2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989013">
              <a:lnSpc>
                <a:spcPts val="3360"/>
              </a:lnSpc>
              <a:spcBef>
                <a:spcPts val="300"/>
              </a:spcBef>
            </a:pP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(4)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研究生上傳論文電子檔</a:t>
            </a:r>
            <a:endParaRPr lang="en-US" altLang="zh-TW" sz="2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989013">
              <a:lnSpc>
                <a:spcPts val="3360"/>
              </a:lnSpc>
              <a:spcBef>
                <a:spcPts val="300"/>
              </a:spcBef>
            </a:pPr>
            <a:r>
              <a:rPr lang="en-US" altLang="zh-TW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(5)</a:t>
            </a:r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完成所有離校手續管制關卡</a:t>
            </a:r>
            <a:endParaRPr lang="en-US" altLang="zh-TW" sz="2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715963">
              <a:lnSpc>
                <a:spcPts val="3360"/>
              </a:lnSpc>
              <a:spcBef>
                <a:spcPts val="4200"/>
              </a:spcBef>
            </a:pP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2.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持學生證或個人證件至系辦領取學位證書</a:t>
            </a:r>
            <a:endParaRPr lang="en-US" altLang="zh-TW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715963">
              <a:lnSpc>
                <a:spcPts val="3360"/>
              </a:lnSpc>
              <a:spcBef>
                <a:spcPts val="600"/>
              </a:spcBef>
            </a:pP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(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研究生至註冊組繳交紙本論文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共計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冊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後領取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endParaRPr lang="en-US" altLang="zh-TW" sz="24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>
              <a:lnSpc>
                <a:spcPts val="2800"/>
              </a:lnSpc>
              <a:spcBef>
                <a:spcPts val="600"/>
              </a:spcBef>
            </a:pP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800"/>
              </a:spcBef>
            </a:pP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F576444-0C51-4D80-B504-B65555723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01"/>
          <a:stretch/>
        </p:blipFill>
        <p:spPr>
          <a:xfrm>
            <a:off x="463035" y="322486"/>
            <a:ext cx="2001239" cy="83206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78A7877-CC31-4514-9CCA-08D70BDEB115}"/>
              </a:ext>
            </a:extLst>
          </p:cNvPr>
          <p:cNvSpPr/>
          <p:nvPr/>
        </p:nvSpPr>
        <p:spPr>
          <a:xfrm>
            <a:off x="7989454" y="5547344"/>
            <a:ext cx="381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900000">
              <a:spcAft>
                <a:spcPts val="0"/>
              </a:spcAft>
            </a:pPr>
            <a:r>
              <a:rPr lang="zh-TW" altLang="zh-TW" b="1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註：若</a:t>
            </a:r>
            <a:r>
              <a:rPr lang="zh-TW" altLang="zh-TW" b="1" kern="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原因為空或紅字</a:t>
            </a:r>
            <a:r>
              <a:rPr lang="zh-TW" altLang="zh-TW" b="1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zh-TW" altLang="zh-TW" b="1" kern="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表示</a:t>
            </a:r>
            <a:r>
              <a:rPr lang="zh-TW" altLang="zh-TW" b="1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您該</a:t>
            </a:r>
            <a:r>
              <a:rPr lang="zh-TW" altLang="zh-TW" b="1" kern="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程序尚未完成</a:t>
            </a:r>
            <a:r>
              <a:rPr lang="zh-TW" altLang="zh-TW" b="1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，請到流程地點完成程序，方可領取學位證書。</a:t>
            </a:r>
            <a:endParaRPr lang="zh-TW" altLang="zh-TW" b="1" kern="1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8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319C251-1A94-47C5-8FC6-F3230E144847}"/>
              </a:ext>
            </a:extLst>
          </p:cNvPr>
          <p:cNvSpPr/>
          <p:nvPr/>
        </p:nvSpPr>
        <p:spPr>
          <a:xfrm>
            <a:off x="640803" y="533526"/>
            <a:ext cx="10910394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畢業離校流程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200"/>
              </a:lnSpc>
            </a:pP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200"/>
              </a:lnSpc>
            </a:pP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360"/>
              </a:lnSpc>
              <a:spcBef>
                <a:spcPts val="1800"/>
              </a:spcBef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領取數位學位證書流程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715963">
              <a:lnSpc>
                <a:spcPts val="3360"/>
              </a:lnSpc>
              <a:spcBef>
                <a:spcPts val="600"/>
              </a:spcBef>
            </a:pP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領取紙本學位證書後，數位學位證書最遲於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個工作日內寄送至</a:t>
            </a:r>
            <a:endParaRPr lang="en-US" altLang="zh-TW" sz="24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715963">
              <a:lnSpc>
                <a:spcPts val="3360"/>
              </a:lnSpc>
              <a:spcBef>
                <a:spcPts val="600"/>
              </a:spcBef>
            </a:pP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朝陽網路信箱  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學號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@o365.cyut.edu.tw</a:t>
            </a:r>
            <a:endParaRPr lang="en-US" altLang="zh-TW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>
              <a:lnSpc>
                <a:spcPts val="2800"/>
              </a:lnSpc>
              <a:spcBef>
                <a:spcPts val="600"/>
              </a:spcBef>
            </a:pP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800"/>
              </a:spcBef>
            </a:pP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6B88CA2-9186-4679-84D2-70DB4ECEEA3D}"/>
              </a:ext>
            </a:extLst>
          </p:cNvPr>
          <p:cNvSpPr/>
          <p:nvPr/>
        </p:nvSpPr>
        <p:spPr>
          <a:xfrm>
            <a:off x="1365913" y="3505646"/>
            <a:ext cx="98017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※110</a:t>
            </a:r>
            <a:r>
              <a:rPr lang="zh-TW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</a:t>
            </a:r>
            <a:r>
              <a:rPr lang="zh-TW" altLang="en-US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學期起</a:t>
            </a:r>
            <a:r>
              <a:rPr lang="zh-TW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畢業生於領取紙本學位證書後</a:t>
            </a:r>
            <a:r>
              <a:rPr lang="zh-TW" altLang="en-US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2400" b="1" kern="1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zh-TW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學校會另核發數位學位證書</a:t>
            </a:r>
            <a:br>
              <a:rPr lang="en-US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br>
              <a:rPr lang="en-US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※111</a:t>
            </a:r>
            <a:r>
              <a:rPr lang="zh-TW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</a:t>
            </a:r>
            <a:r>
              <a:rPr lang="zh-TW" altLang="en-US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學期起，</a:t>
            </a:r>
            <a:r>
              <a:rPr lang="zh-TW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申請補發學位證明書除原有紙本學位證明書外，</a:t>
            </a:r>
            <a:r>
              <a:rPr lang="zh-TW" altLang="en-US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endParaRPr lang="en-US" altLang="zh-TW" sz="2400" b="1" kern="1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另以</a:t>
            </a:r>
            <a:r>
              <a:rPr lang="en-US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E-mail</a:t>
            </a:r>
            <a:r>
              <a:rPr lang="zh-TW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寄送數位學位證明書。</a:t>
            </a:r>
            <a:br>
              <a:rPr lang="en-US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br>
              <a:rPr lang="en-US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4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24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如於</a:t>
            </a:r>
            <a:r>
              <a:rPr lang="en-US" altLang="zh-TW" sz="24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4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個工作日後仍未收到請來電</a:t>
            </a:r>
            <a:r>
              <a:rPr lang="en-US" altLang="zh-TW" sz="24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(04)23323000</a:t>
            </a:r>
            <a:r>
              <a:rPr lang="zh-TW" altLang="en-US" sz="24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分機</a:t>
            </a:r>
            <a:r>
              <a:rPr lang="en-US" altLang="zh-TW" sz="24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4014</a:t>
            </a:r>
            <a:r>
              <a:rPr lang="zh-TW" altLang="en-US" sz="24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洽詢。</a:t>
            </a:r>
            <a:br>
              <a:rPr lang="en-US" altLang="zh-TW" sz="2400" b="1" kern="1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TW" altLang="zh-TW" sz="2400" b="1" kern="1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51C9404-55D5-4913-AF79-F9C387A53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01"/>
          <a:stretch/>
        </p:blipFill>
        <p:spPr>
          <a:xfrm>
            <a:off x="435326" y="350194"/>
            <a:ext cx="2001239" cy="83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8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E960632-2D74-41A9-AC58-0700BA822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28" t="21011" r="1136" b="27542"/>
          <a:stretch/>
        </p:blipFill>
        <p:spPr>
          <a:xfrm>
            <a:off x="7382399" y="2693688"/>
            <a:ext cx="3423349" cy="305432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BE22FF5-1A70-4AD5-A19F-0B6C99E64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53527" b="93077"/>
          <a:stretch/>
        </p:blipFill>
        <p:spPr>
          <a:xfrm>
            <a:off x="575811" y="156532"/>
            <a:ext cx="4582953" cy="71811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7FA9DE2-7EEB-4EBB-81E8-F1D520D04119}"/>
              </a:ext>
            </a:extLst>
          </p:cNvPr>
          <p:cNvSpPr/>
          <p:nvPr/>
        </p:nvSpPr>
        <p:spPr>
          <a:xfrm>
            <a:off x="7579268" y="1677267"/>
            <a:ext cx="30296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至教育部數位證書驗證系統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https://dcert.moe.gov.tw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BDD161E-EE01-45AD-B4A9-2A41C4178DA4}"/>
              </a:ext>
            </a:extLst>
          </p:cNvPr>
          <p:cNvSpPr/>
          <p:nvPr/>
        </p:nvSpPr>
        <p:spPr>
          <a:xfrm>
            <a:off x="6836382" y="463654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如何驗證數位學位證書？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AA07D43-D439-4C33-B288-212FA83A35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23" t="38115" r="40326" b="32167"/>
          <a:stretch/>
        </p:blipFill>
        <p:spPr>
          <a:xfrm>
            <a:off x="316066" y="4774736"/>
            <a:ext cx="5907155" cy="203804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E396950-D5E5-4E62-A5F4-162D802FFF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533" t="26956" r="32174" b="9565"/>
          <a:stretch/>
        </p:blipFill>
        <p:spPr>
          <a:xfrm>
            <a:off x="427615" y="874643"/>
            <a:ext cx="5930279" cy="39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0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5CA945D-DD06-4B90-9227-383CEBD37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01"/>
          <a:stretch/>
        </p:blipFill>
        <p:spPr>
          <a:xfrm>
            <a:off x="435326" y="350194"/>
            <a:ext cx="2001239" cy="83206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7AB7BD3-4DE8-42B6-A9FF-7AC844CA5FD3}"/>
              </a:ext>
            </a:extLst>
          </p:cNvPr>
          <p:cNvSpPr/>
          <p:nvPr/>
        </p:nvSpPr>
        <p:spPr>
          <a:xfrm>
            <a:off x="640803" y="548740"/>
            <a:ext cx="1092312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數位學位證書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1200"/>
              </a:lnSpc>
            </a:pP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1200"/>
              </a:lnSpc>
            </a:pP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 </a:t>
            </a:r>
            <a:r>
              <a:rPr lang="zh-TW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什麼是數位學位證書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TW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4988" algn="just">
              <a:spcBef>
                <a:spcPts val="600"/>
              </a:spcBef>
            </a:pP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學期起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畢業生除領取紙本外，學校另外寄發數位版本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學位證書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，紙本與數位版本內容一致，效力亦相同。</a:t>
            </a:r>
          </a:p>
          <a:p>
            <a:pPr algn="just">
              <a:spcBef>
                <a:spcPts val="1200"/>
              </a:spcBef>
            </a:pP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Q2 </a:t>
            </a:r>
            <a:r>
              <a:rPr lang="zh-TW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數位學位證書的用途為何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TW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4988" algn="just">
              <a:spcBef>
                <a:spcPts val="600"/>
              </a:spcBef>
            </a:pP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本校於</a:t>
            </a: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學年度參加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「全國大專院校數位證書系統」計畫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期待在數位發展及疫情影響的趨勢下，提供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畢業生數位學位證書在畢業、升學、就業、企業查證及未來出國求學等應用，方便學生快速提供給各單位進行學歷查驗。</a:t>
            </a:r>
          </a:p>
          <a:p>
            <a:pPr algn="just">
              <a:spcBef>
                <a:spcPts val="1200"/>
              </a:spcBef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Q3 </a:t>
            </a:r>
            <a:r>
              <a:rPr lang="zh-TW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我可以到哪裡收取數位學位證書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TW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4988" algn="just">
              <a:spcBef>
                <a:spcPts val="600"/>
              </a:spcBef>
            </a:pP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數位學位證書將寄至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朝陽科技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學學生個人信箱</a:t>
            </a: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學號</a:t>
            </a: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@o365.cyut.edu.tw)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，若同學於領取紙本學位證書後</a:t>
            </a: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個工作天仍未收到，請主動聯繫教務處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組確認。</a:t>
            </a:r>
            <a:endParaRPr lang="en-US" altLang="zh-TW" sz="22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Q4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若發現數位學位證書和紙本學位證書內容不一致如何處理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TW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4988" algn="just">
              <a:spcBef>
                <a:spcPts val="600"/>
              </a:spcBef>
            </a:pPr>
            <a:r>
              <a:rPr lang="zh-TW" altLang="zh-TW" sz="20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請盡快聯繫教務處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r>
              <a:rPr lang="zh-TW" altLang="zh-TW" sz="20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組進行確認與更正。</a:t>
            </a:r>
          </a:p>
          <a:p>
            <a:pPr marL="534988">
              <a:spcBef>
                <a:spcPts val="600"/>
              </a:spcBef>
            </a:pPr>
            <a:endParaRPr lang="en-US" altLang="zh-TW" sz="22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646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5CA945D-DD06-4B90-9227-383CEBD37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01"/>
          <a:stretch/>
        </p:blipFill>
        <p:spPr>
          <a:xfrm>
            <a:off x="435326" y="350194"/>
            <a:ext cx="2001239" cy="83206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7AB7BD3-4DE8-42B6-A9FF-7AC844CA5FD3}"/>
              </a:ext>
            </a:extLst>
          </p:cNvPr>
          <p:cNvSpPr/>
          <p:nvPr/>
        </p:nvSpPr>
        <p:spPr>
          <a:xfrm>
            <a:off x="665020" y="533526"/>
            <a:ext cx="10945089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數位學位證書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200"/>
              </a:lnSpc>
            </a:pP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200"/>
              </a:lnSpc>
            </a:pP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200"/>
              </a:lnSpc>
            </a:pP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Q5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數位學位證書如何收費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4988" algn="just">
              <a:spcBef>
                <a:spcPts val="600"/>
              </a:spcBef>
            </a:pP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本校配合教育部數位證書推廣，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數位學位證書與紙本證書一同發放不另收費。</a:t>
            </a:r>
            <a:endParaRPr lang="en-US" altLang="zh-TW" sz="22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4988" algn="just">
              <a:spcBef>
                <a:spcPts val="600"/>
              </a:spcBef>
            </a:pP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申請英文紙本學位證書者，將於申請紙本後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發放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英文版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數位學位證書。</a:t>
            </a:r>
          </a:p>
          <a:p>
            <a:pPr algn="just">
              <a:spcBef>
                <a:spcPts val="1200"/>
              </a:spcBef>
            </a:pP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Q6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因為更名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遺失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要如何申請補發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</a:p>
          <a:p>
            <a:pPr marL="534988" algn="just">
              <a:spcBef>
                <a:spcPts val="600"/>
              </a:spcBef>
            </a:pP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更名者請先聯繫教務處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組完成更名申請，後至本校網路申請成績單系統申請補發，學校於學生領取</a:t>
            </a: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寄發</a:t>
            </a: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紙本學位證明書後，將同步發放新的數位學位證明書。</a:t>
            </a:r>
          </a:p>
          <a:p>
            <a:pPr algn="just">
              <a:spcBef>
                <a:spcPts val="1200"/>
              </a:spcBef>
            </a:pP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Q7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如何確保數位證書的真偽性？ </a:t>
            </a:r>
          </a:p>
          <a:p>
            <a:pPr marL="534988" algn="just">
              <a:spcBef>
                <a:spcPts val="600"/>
              </a:spcBef>
            </a:pP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本證書由教育部大專院校數位證書建置計畫合作辦理證 書真偽性可至「教育部驗證網站」進行查核。 （網站網址依教育部公告</a:t>
            </a: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https://dcert.moe.gov.tw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22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Q8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如何下載數位證書？</a:t>
            </a:r>
            <a:endParaRPr lang="zh-TW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4988" algn="just">
              <a:spcBef>
                <a:spcPts val="600"/>
              </a:spcBef>
            </a:pP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以「下載附件」的方式下載數位證書，而非以「列印 </a:t>
            </a: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另存新檔」方式，此方式會導致證書檔案二進位碼被修改，驗證將不會通過。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571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5CA945D-DD06-4B90-9227-383CEBD37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01"/>
          <a:stretch/>
        </p:blipFill>
        <p:spPr>
          <a:xfrm>
            <a:off x="435326" y="350194"/>
            <a:ext cx="2001239" cy="83206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7AB7BD3-4DE8-42B6-A9FF-7AC844CA5FD3}"/>
              </a:ext>
            </a:extLst>
          </p:cNvPr>
          <p:cNvSpPr/>
          <p:nvPr/>
        </p:nvSpPr>
        <p:spPr>
          <a:xfrm>
            <a:off x="665021" y="533526"/>
            <a:ext cx="1086196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數位學位證書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200"/>
              </a:lnSpc>
            </a:pP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200"/>
              </a:lnSpc>
              <a:spcBef>
                <a:spcPts val="600"/>
              </a:spcBef>
            </a:pP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Q9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出現「驗證失敗」該如何處理？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algn="just">
              <a:spcBef>
                <a:spcPts val="600"/>
              </a:spcBef>
            </a:pP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如有申請「補證 」情形 ，原數位證書將會判定已有新版本，因此出現驗證警告之 情形。 請使用最新版本證書進行驗證，應可得 到成功之結果 。</a:t>
            </a:r>
            <a:endParaRPr lang="en-US" altLang="zh-TW" sz="22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Q10 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校友是否可以申請數位證書？</a:t>
            </a:r>
            <a:endParaRPr lang="zh-TW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algn="just">
              <a:spcBef>
                <a:spcPts val="600"/>
              </a:spcBef>
            </a:pP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目前僅針對</a:t>
            </a: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</a:t>
            </a: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學期起的畢業生，領取紙本學位證書之應屆畢業生同步核發中文數位學位證書，由於目前為試辦階段，畢業校友暫不開放，將視系統上線情況後逐步開放申請。</a:t>
            </a:r>
          </a:p>
          <a:p>
            <a:pPr>
              <a:spcBef>
                <a:spcPts val="600"/>
              </a:spcBef>
            </a:pPr>
            <a:endParaRPr lang="zh-TW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</a:p>
          <a:p>
            <a:pPr>
              <a:spcBef>
                <a:spcPts val="600"/>
              </a:spcBef>
            </a:pP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endParaRPr lang="zh-TW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如還有其他疑問，請與教務處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r>
              <a:rPr lang="zh-TW" altLang="zh-TW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04-23323000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4014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聯繫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6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5689</TotalTime>
  <Words>854</Words>
  <Application>Microsoft Office PowerPoint</Application>
  <PresentationFormat>寬螢幕</PresentationFormat>
  <Paragraphs>66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微軟正黑體</vt:lpstr>
      <vt:lpstr>新細明體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32</cp:revision>
  <dcterms:created xsi:type="dcterms:W3CDTF">2022-05-20T07:39:00Z</dcterms:created>
  <dcterms:modified xsi:type="dcterms:W3CDTF">2024-05-22T07:39:49Z</dcterms:modified>
</cp:coreProperties>
</file>